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7" r:id="rId4"/>
    <p:sldId id="258" r:id="rId5"/>
    <p:sldId id="259" r:id="rId6"/>
    <p:sldId id="260" r:id="rId7"/>
    <p:sldId id="263" r:id="rId8"/>
    <p:sldId id="261" r:id="rId9"/>
    <p:sldId id="262" r:id="rId10"/>
    <p:sldId id="264" r:id="rId11"/>
    <p:sldId id="265" r:id="rId12"/>
    <p:sldId id="266" r:id="rId13"/>
    <p:sldId id="273" r:id="rId14"/>
    <p:sldId id="274" r:id="rId15"/>
    <p:sldId id="276" r:id="rId16"/>
    <p:sldId id="275" r:id="rId17"/>
    <p:sldId id="277" r:id="rId18"/>
    <p:sldId id="278" r:id="rId19"/>
    <p:sldId id="279" r:id="rId20"/>
    <p:sldId id="268" r:id="rId21"/>
    <p:sldId id="269" r:id="rId22"/>
    <p:sldId id="270" r:id="rId23"/>
    <p:sldId id="271" r:id="rId24"/>
    <p:sldId id="27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9"/>
  </p:normalViewPr>
  <p:slideViewPr>
    <p:cSldViewPr snapToGrid="0" snapToObjects="1">
      <p:cViewPr varScale="1">
        <p:scale>
          <a:sx n="76" d="100"/>
          <a:sy n="76" d="100"/>
        </p:scale>
        <p:origin x="216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84673-70D4-674E-B475-2E121353965A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BDD0-9043-F142-B6A5-17130A6D5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400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84673-70D4-674E-B475-2E121353965A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BDD0-9043-F142-B6A5-17130A6D5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16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84673-70D4-674E-B475-2E121353965A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BDD0-9043-F142-B6A5-17130A6D5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72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84673-70D4-674E-B475-2E121353965A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BDD0-9043-F142-B6A5-17130A6D5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803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84673-70D4-674E-B475-2E121353965A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BDD0-9043-F142-B6A5-17130A6D5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845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84673-70D4-674E-B475-2E121353965A}" type="datetimeFigureOut">
              <a:rPr lang="en-US" smtClean="0"/>
              <a:t>3/6/18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BDD0-9043-F142-B6A5-17130A6D5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648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84673-70D4-674E-B475-2E121353965A}" type="datetimeFigureOut">
              <a:rPr lang="en-US" smtClean="0"/>
              <a:t>3/6/18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BDD0-9043-F142-B6A5-17130A6D5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115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84673-70D4-674E-B475-2E121353965A}" type="datetimeFigureOut">
              <a:rPr lang="en-US" smtClean="0"/>
              <a:t>3/6/18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BDD0-9043-F142-B6A5-17130A6D5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17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84673-70D4-674E-B475-2E121353965A}" type="datetimeFigureOut">
              <a:rPr lang="en-US" smtClean="0"/>
              <a:t>3/6/18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BDD0-9043-F142-B6A5-17130A6D5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012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84673-70D4-674E-B475-2E121353965A}" type="datetimeFigureOut">
              <a:rPr lang="en-US" smtClean="0"/>
              <a:t>3/6/18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BDD0-9043-F142-B6A5-17130A6D5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705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84673-70D4-674E-B475-2E121353965A}" type="datetimeFigureOut">
              <a:rPr lang="en-US" smtClean="0"/>
              <a:t>3/6/18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BDD0-9043-F142-B6A5-17130A6D5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55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384673-70D4-674E-B475-2E121353965A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C2BDD0-9043-F142-B6A5-17130A6D5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84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orion.bio.nyu.edu/phpmyadmin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mongodb.org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SQL Advanced Topics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Manpreet S. Katari</a:t>
            </a:r>
          </a:p>
        </p:txBody>
      </p:sp>
    </p:spTree>
    <p:extLst>
      <p:ext uri="{BB962C8B-B14F-4D97-AF65-F5344CB8AC3E}">
        <p14:creationId xmlns:p14="http://schemas.microsoft.com/office/powerpoint/2010/main" val="1363826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2260600"/>
            <a:ext cx="8839200" cy="23368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run the routines, simply click on execute</a:t>
            </a:r>
          </a:p>
        </p:txBody>
      </p:sp>
    </p:spTree>
    <p:extLst>
      <p:ext uri="{BB962C8B-B14F-4D97-AF65-F5344CB8AC3E}">
        <p14:creationId xmlns:p14="http://schemas.microsoft.com/office/powerpoint/2010/main" val="1042218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r>
              <a:rPr lang="en-US" dirty="0"/>
              <a:t>Creating triggers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824" y="1079728"/>
            <a:ext cx="9567041" cy="521071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611820" y="6488668"/>
            <a:ext cx="59457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dev.mysql.com</a:t>
            </a:r>
            <a:r>
              <a:rPr lang="en-US" dirty="0"/>
              <a:t>/doc/</a:t>
            </a:r>
            <a:r>
              <a:rPr lang="en-US" dirty="0" err="1"/>
              <a:t>refman</a:t>
            </a:r>
            <a:r>
              <a:rPr lang="en-US" dirty="0"/>
              <a:t>/5.7/en/create-</a:t>
            </a:r>
            <a:r>
              <a:rPr lang="en-US" dirty="0" err="1"/>
              <a:t>trigger.html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402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841" y="0"/>
            <a:ext cx="10515600" cy="1325563"/>
          </a:xfrm>
        </p:spPr>
        <p:txBody>
          <a:bodyPr/>
          <a:lstStyle/>
          <a:p>
            <a:r>
              <a:rPr lang="en-US" dirty="0"/>
              <a:t>Example use case of trigger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841" y="1190503"/>
            <a:ext cx="10058400" cy="25146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465079" y="6350141"/>
            <a:ext cx="59690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dev.mysql.com</a:t>
            </a:r>
            <a:r>
              <a:rPr lang="en-US" dirty="0"/>
              <a:t>/doc/</a:t>
            </a:r>
            <a:r>
              <a:rPr lang="en-US" dirty="0" err="1"/>
              <a:t>refman</a:t>
            </a:r>
            <a:r>
              <a:rPr lang="en-US" dirty="0"/>
              <a:t>/5.7/en/trigger-</a:t>
            </a:r>
            <a:r>
              <a:rPr lang="en-US" dirty="0" err="1"/>
              <a:t>syntax.html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841" y="3699996"/>
            <a:ext cx="8558049" cy="2391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556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731D8-D96A-6240-921B-0AEACC773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4F2CB6-D282-704F-A3DA-27949FF582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56" y="0"/>
            <a:ext cx="120464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5787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75F5F-99A7-2F45-B2DD-302C16E4E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040771-8894-F64A-A05E-3985EBF86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0031"/>
            <a:ext cx="12192000" cy="6077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0965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BA2B8-210F-334B-B08C-FD20220FC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471CB4-0CF7-CA40-A742-AD1065458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3986"/>
            <a:ext cx="12192000" cy="6150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4116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2F64D-D6CD-7D46-BF70-A71095721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894BC4-E4CD-2C42-AC36-C349A528A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350"/>
            <a:ext cx="12192000" cy="67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635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6F5F2-428A-C848-A3DF-4C2DB9F8D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3D4C2F-733E-3C45-BD1E-9B3CEEC2E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500" y="330200"/>
            <a:ext cx="10541000" cy="619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414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B2DFA-21C0-2D4B-8F9A-4B9D406A4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C90651-B10A-3C4F-8D37-F1CDFF7CE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033"/>
            <a:ext cx="12192000" cy="6571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8173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E8DDA-4E37-1741-9185-82AD0E51F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2D7250-BBCE-9B46-B244-A01D89788A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6359"/>
            <a:ext cx="12192000" cy="6205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543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User variables</a:t>
            </a:r>
          </a:p>
          <a:p>
            <a:r>
              <a:rPr lang="en-US" sz="3600" dirty="0"/>
              <a:t>SQL Routines</a:t>
            </a:r>
          </a:p>
          <a:p>
            <a:r>
              <a:rPr lang="en-US" sz="3600" dirty="0"/>
              <a:t>SQL Triggers</a:t>
            </a:r>
          </a:p>
          <a:p>
            <a:r>
              <a:rPr lang="en-US" sz="3600" dirty="0"/>
              <a:t>NO SQL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FFC995-7644-6140-A4C5-057972CD4E0C}"/>
              </a:ext>
            </a:extLst>
          </p:cNvPr>
          <p:cNvSpPr txBox="1"/>
          <p:nvPr/>
        </p:nvSpPr>
        <p:spPr>
          <a:xfrm>
            <a:off x="3806922" y="5111571"/>
            <a:ext cx="39916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https://orion.bio.nyu.edu/phpmyadmin/</a:t>
            </a:r>
            <a:endParaRPr lang="en-US" dirty="0"/>
          </a:p>
          <a:p>
            <a:endParaRPr lang="en-US" dirty="0"/>
          </a:p>
          <a:p>
            <a:r>
              <a:rPr lang="en-US" dirty="0"/>
              <a:t>Username: ga1009</a:t>
            </a:r>
          </a:p>
          <a:p>
            <a:r>
              <a:rPr lang="en-US" dirty="0" err="1"/>
              <a:t>Passworrd</a:t>
            </a:r>
            <a:r>
              <a:rPr lang="en-US" dirty="0"/>
              <a:t>: </a:t>
            </a:r>
            <a:r>
              <a:rPr lang="en-US" dirty="0" err="1"/>
              <a:t>mkatari@nyu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7793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NoSQL – non SQL or non relational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types of structures:</a:t>
            </a:r>
          </a:p>
          <a:p>
            <a:pPr lvl="1"/>
            <a:r>
              <a:rPr lang="en-US" dirty="0"/>
              <a:t>Key-value</a:t>
            </a:r>
          </a:p>
          <a:p>
            <a:pPr lvl="1"/>
            <a:r>
              <a:rPr lang="en-US" dirty="0"/>
              <a:t>Wide column</a:t>
            </a:r>
          </a:p>
          <a:p>
            <a:pPr lvl="1"/>
            <a:r>
              <a:rPr lang="en-US" dirty="0"/>
              <a:t>Graph (Neo4J)</a:t>
            </a:r>
          </a:p>
          <a:p>
            <a:pPr lvl="1"/>
            <a:r>
              <a:rPr lang="en-US" dirty="0"/>
              <a:t>Document (</a:t>
            </a:r>
            <a:r>
              <a:rPr lang="en-US" dirty="0" err="1"/>
              <a:t>MongoDB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r>
              <a:rPr lang="en-US" dirty="0"/>
              <a:t>Motivation is that many of the high performance application need databases to perform only selects with very few joins.</a:t>
            </a:r>
          </a:p>
          <a:p>
            <a:r>
              <a:rPr lang="en-US" dirty="0"/>
              <a:t>Thus there is no need to keep relationships between data objects and there is a lot of repetition, but disk space is cheap.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5955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MongoDB</a:t>
            </a:r>
            <a:r>
              <a:rPr lang="en-US" dirty="0"/>
              <a:t> (Document)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http://www.mongodb.org</a:t>
            </a:r>
            <a:endParaRPr lang="en-US" dirty="0"/>
          </a:p>
          <a:p>
            <a:endParaRPr lang="en-US" dirty="0"/>
          </a:p>
          <a:p>
            <a:r>
              <a:rPr lang="en-US" dirty="0"/>
              <a:t>Data is stored in some standard format, for example JSON/BSON.</a:t>
            </a:r>
          </a:p>
          <a:p>
            <a:r>
              <a:rPr lang="en-US" dirty="0"/>
              <a:t>No Schemas</a:t>
            </a:r>
          </a:p>
          <a:p>
            <a:r>
              <a:rPr lang="en-US" dirty="0"/>
              <a:t>No Foreign Keys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594538" y="6488668"/>
            <a:ext cx="3647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/wiki/NoSQL</a:t>
            </a:r>
          </a:p>
        </p:txBody>
      </p:sp>
    </p:spTree>
    <p:extLst>
      <p:ext uri="{BB962C8B-B14F-4D97-AF65-F5344CB8AC3E}">
        <p14:creationId xmlns:p14="http://schemas.microsoft.com/office/powerpoint/2010/main" val="21186097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020" y="244493"/>
            <a:ext cx="10129241" cy="5948235"/>
          </a:xfrm>
        </p:spPr>
      </p:pic>
      <p:sp>
        <p:nvSpPr>
          <p:cNvPr id="4" name="Rectangle 3"/>
          <p:cNvSpPr/>
          <p:nvPr/>
        </p:nvSpPr>
        <p:spPr>
          <a:xfrm>
            <a:off x="2954042" y="6488668"/>
            <a:ext cx="60631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https://</a:t>
            </a:r>
            <a:r>
              <a:rPr lang="en-US" dirty="0" err="1"/>
              <a:t>docs.mongodb.org</a:t>
            </a:r>
            <a:r>
              <a:rPr lang="en-US" dirty="0"/>
              <a:t>/manual/reference/</a:t>
            </a:r>
            <a:r>
              <a:rPr lang="en-US" dirty="0" err="1"/>
              <a:t>sql</a:t>
            </a:r>
            <a:r>
              <a:rPr lang="en-US" dirty="0"/>
              <a:t>-comparison/</a:t>
            </a:r>
          </a:p>
        </p:txBody>
      </p:sp>
    </p:spTree>
    <p:extLst>
      <p:ext uri="{BB962C8B-B14F-4D97-AF65-F5344CB8AC3E}">
        <p14:creationId xmlns:p14="http://schemas.microsoft.com/office/powerpoint/2010/main" val="16512170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Examples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78993"/>
            <a:ext cx="10058400" cy="284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517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606" y="221992"/>
            <a:ext cx="9488214" cy="292023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606" y="3248137"/>
            <a:ext cx="8801100" cy="1905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606" y="5259045"/>
            <a:ext cx="9436100" cy="13335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64377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and Selecting variables</a:t>
            </a:r>
          </a:p>
        </p:txBody>
      </p:sp>
      <p:sp>
        <p:nvSpPr>
          <p:cNvPr id="4" name="Rectangle 3"/>
          <p:cNvSpPr/>
          <p:nvPr/>
        </p:nvSpPr>
        <p:spPr>
          <a:xfrm>
            <a:off x="2657527" y="6311900"/>
            <a:ext cx="59940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dev.mysql.com</a:t>
            </a:r>
            <a:r>
              <a:rPr lang="en-US" dirty="0"/>
              <a:t>/doc/</a:t>
            </a:r>
            <a:r>
              <a:rPr lang="en-US" dirty="0" err="1"/>
              <a:t>refman</a:t>
            </a:r>
            <a:r>
              <a:rPr lang="en-US" dirty="0"/>
              <a:t>/5.7/en/user-</a:t>
            </a:r>
            <a:r>
              <a:rPr lang="en-US" dirty="0" err="1"/>
              <a:t>variables.html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106" y="1552658"/>
            <a:ext cx="8051800" cy="749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56" y="2301958"/>
            <a:ext cx="8140700" cy="3175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61106" y="5700630"/>
            <a:ext cx="9897261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In select statements, you have to assign using := because = by itself is a comparison in select statements.</a:t>
            </a:r>
          </a:p>
        </p:txBody>
      </p:sp>
    </p:spTree>
    <p:extLst>
      <p:ext uri="{BB962C8B-B14F-4D97-AF65-F5344CB8AC3E}">
        <p14:creationId xmlns:p14="http://schemas.microsoft.com/office/powerpoint/2010/main" val="1591041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Routines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main types of Routines:</a:t>
            </a:r>
          </a:p>
          <a:p>
            <a:pPr lvl="1"/>
            <a:r>
              <a:rPr lang="en-US" dirty="0"/>
              <a:t>Procedures</a:t>
            </a:r>
          </a:p>
          <a:p>
            <a:pPr lvl="1"/>
            <a:r>
              <a:rPr lang="en-US" dirty="0"/>
              <a:t>Functions</a:t>
            </a:r>
          </a:p>
          <a:p>
            <a:pPr lvl="1"/>
            <a:endParaRPr lang="en-US" dirty="0"/>
          </a:p>
          <a:p>
            <a:r>
              <a:rPr lang="en-US" dirty="0"/>
              <a:t>Procedures</a:t>
            </a:r>
          </a:p>
          <a:p>
            <a:pPr lvl="1"/>
            <a:r>
              <a:rPr lang="en-US" dirty="0"/>
              <a:t>A procedure is executed using a CALL function and only return the output value</a:t>
            </a:r>
          </a:p>
          <a:p>
            <a:r>
              <a:rPr lang="en-US" dirty="0"/>
              <a:t>Function</a:t>
            </a:r>
          </a:p>
          <a:p>
            <a:pPr lvl="1"/>
            <a:r>
              <a:rPr lang="en-US" dirty="0"/>
              <a:t>Just like functions in programming languages, can be called from any part of the code or statement.</a:t>
            </a:r>
          </a:p>
        </p:txBody>
      </p:sp>
    </p:spTree>
    <p:extLst>
      <p:ext uri="{BB962C8B-B14F-4D97-AF65-F5344CB8AC3E}">
        <p14:creationId xmlns:p14="http://schemas.microsoft.com/office/powerpoint/2010/main" val="1726388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435" y="281582"/>
            <a:ext cx="6411765" cy="5895381"/>
          </a:xfrm>
        </p:spPr>
      </p:pic>
      <p:sp>
        <p:nvSpPr>
          <p:cNvPr id="4" name="Rectangle 3"/>
          <p:cNvSpPr/>
          <p:nvPr/>
        </p:nvSpPr>
        <p:spPr>
          <a:xfrm>
            <a:off x="2379230" y="6488668"/>
            <a:ext cx="6508173" cy="36933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dev.mysql.com</a:t>
            </a:r>
            <a:r>
              <a:rPr lang="en-US" dirty="0"/>
              <a:t>/doc/</a:t>
            </a:r>
            <a:r>
              <a:rPr lang="en-US" dirty="0" err="1"/>
              <a:t>refman</a:t>
            </a:r>
            <a:r>
              <a:rPr lang="en-US" dirty="0"/>
              <a:t>/5.0/en/create-</a:t>
            </a:r>
            <a:r>
              <a:rPr lang="en-US" dirty="0" err="1"/>
              <a:t>procedure.html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399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Procedure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24" y="1825625"/>
            <a:ext cx="1206587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DROP PROCEDURE `</a:t>
            </a:r>
            <a:r>
              <a:rPr lang="en-US" sz="2400" dirty="0" err="1"/>
              <a:t>feature_nrows</a:t>
            </a:r>
            <a:r>
              <a:rPr lang="en-US" sz="2400" dirty="0"/>
              <a:t>`; </a:t>
            </a:r>
          </a:p>
          <a:p>
            <a:pPr marL="0" indent="0">
              <a:buNone/>
            </a:pPr>
            <a:r>
              <a:rPr lang="en-US" sz="2400" dirty="0"/>
              <a:t>CREATE DEFINER=`msk8`@`%` PROCEDURE `</a:t>
            </a:r>
            <a:r>
              <a:rPr lang="en-US" sz="2400" dirty="0" err="1"/>
              <a:t>feature_nrows</a:t>
            </a:r>
            <a:r>
              <a:rPr lang="en-US" sz="2400" dirty="0"/>
              <a:t>`(OUT `</a:t>
            </a:r>
            <a:r>
              <a:rPr lang="en-US" sz="2400" dirty="0" err="1"/>
              <a:t>nrow</a:t>
            </a:r>
            <a:r>
              <a:rPr lang="en-US" sz="2400" dirty="0"/>
              <a:t>` INT(255) UNSIGNED) NOT DETERMINISTIC NO SQL SQL SECURITY DEFINER </a:t>
            </a:r>
          </a:p>
          <a:p>
            <a:pPr marL="0" indent="0">
              <a:buNone/>
            </a:pPr>
            <a:r>
              <a:rPr lang="en-US" sz="2400" dirty="0"/>
              <a:t>BEGIN </a:t>
            </a:r>
          </a:p>
          <a:p>
            <a:pPr marL="0" indent="0">
              <a:buNone/>
            </a:pPr>
            <a:r>
              <a:rPr lang="en-US" sz="2400" dirty="0"/>
              <a:t>SELECT COUNT(*) INTO </a:t>
            </a:r>
            <a:r>
              <a:rPr lang="en-US" sz="2400" dirty="0" err="1"/>
              <a:t>nrow</a:t>
            </a:r>
            <a:r>
              <a:rPr lang="en-US" sz="2400" dirty="0"/>
              <a:t> FROM feature; </a:t>
            </a:r>
          </a:p>
          <a:p>
            <a:pPr marL="0" indent="0">
              <a:buNone/>
            </a:pPr>
            <a:r>
              <a:rPr lang="en-US" sz="2400" dirty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1893206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600" y="0"/>
            <a:ext cx="96875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157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825625"/>
            <a:ext cx="1237593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DROP FUNCTION `</a:t>
            </a:r>
            <a:r>
              <a:rPr lang="en-US" sz="2400" dirty="0" err="1"/>
              <a:t>gene_chr</a:t>
            </a:r>
            <a:r>
              <a:rPr lang="en-US" sz="2400" dirty="0"/>
              <a:t>`; </a:t>
            </a:r>
          </a:p>
          <a:p>
            <a:pPr marL="0" indent="0">
              <a:buNone/>
            </a:pPr>
            <a:r>
              <a:rPr lang="en-US" sz="2400" dirty="0"/>
              <a:t>CREATE DEFINER=`msk8`@`%` FUNCTION `</a:t>
            </a:r>
            <a:r>
              <a:rPr lang="en-US" sz="2400" dirty="0" err="1"/>
              <a:t>gene_chr</a:t>
            </a:r>
            <a:r>
              <a:rPr lang="en-US" sz="2400" dirty="0"/>
              <a:t>`(`</a:t>
            </a:r>
            <a:r>
              <a:rPr lang="en-US" sz="2400" dirty="0" err="1"/>
              <a:t>genename</a:t>
            </a:r>
            <a:r>
              <a:rPr lang="en-US" sz="2400" dirty="0"/>
              <a:t>` VARCHAR(255)) RETURNS VARCHAR(255) NOT DETERMINISTIC NO SQL SQL SECURITY DEFINER </a:t>
            </a:r>
          </a:p>
          <a:p>
            <a:pPr marL="0" indent="0">
              <a:buNone/>
            </a:pPr>
            <a:r>
              <a:rPr lang="en-US" sz="2400" dirty="0"/>
              <a:t>BEGIN </a:t>
            </a:r>
          </a:p>
          <a:p>
            <a:pPr marL="0" indent="0">
              <a:buNone/>
            </a:pPr>
            <a:r>
              <a:rPr lang="en-US" sz="2400" dirty="0"/>
              <a:t>DECLARE chromosome VARCHAR(255); </a:t>
            </a:r>
          </a:p>
          <a:p>
            <a:pPr marL="0" indent="0">
              <a:buNone/>
            </a:pPr>
            <a:r>
              <a:rPr lang="en-US" sz="2400" dirty="0"/>
              <a:t>select </a:t>
            </a:r>
            <a:r>
              <a:rPr lang="en-US" sz="2400" dirty="0" err="1"/>
              <a:t>seqname</a:t>
            </a:r>
            <a:r>
              <a:rPr lang="en-US" sz="2400" dirty="0"/>
              <a:t> into chromosome from </a:t>
            </a:r>
            <a:r>
              <a:rPr lang="en-US" sz="2400" dirty="0" err="1"/>
              <a:t>locationlist</a:t>
            </a:r>
            <a:r>
              <a:rPr lang="en-US" sz="2400" dirty="0"/>
              <a:t>, feature, name </a:t>
            </a:r>
          </a:p>
          <a:p>
            <a:pPr marL="0" indent="0">
              <a:buNone/>
            </a:pPr>
            <a:r>
              <a:rPr lang="en-US" sz="2400" dirty="0"/>
              <a:t>where </a:t>
            </a:r>
            <a:r>
              <a:rPr lang="en-US" sz="2400" dirty="0" err="1"/>
              <a:t>locationlist.id</a:t>
            </a:r>
            <a:r>
              <a:rPr lang="en-US" sz="2400" dirty="0"/>
              <a:t> = </a:t>
            </a:r>
            <a:r>
              <a:rPr lang="en-US" sz="2400" dirty="0" err="1"/>
              <a:t>feature.seqid</a:t>
            </a:r>
            <a:r>
              <a:rPr lang="en-US" sz="2400" dirty="0"/>
              <a:t> and </a:t>
            </a:r>
            <a:r>
              <a:rPr lang="en-US" sz="2400" dirty="0" err="1"/>
              <a:t>name.id</a:t>
            </a:r>
            <a:r>
              <a:rPr lang="en-US" sz="2400" dirty="0"/>
              <a:t> = </a:t>
            </a:r>
            <a:r>
              <a:rPr lang="en-US" sz="2400" dirty="0" err="1"/>
              <a:t>feature.id</a:t>
            </a:r>
            <a:r>
              <a:rPr lang="en-US" sz="2400" dirty="0"/>
              <a:t> </a:t>
            </a:r>
          </a:p>
          <a:p>
            <a:pPr marL="0" indent="0">
              <a:buNone/>
            </a:pPr>
            <a:r>
              <a:rPr lang="en-US" sz="2400" dirty="0"/>
              <a:t>and </a:t>
            </a:r>
            <a:r>
              <a:rPr lang="en-US" sz="2400" dirty="0" err="1"/>
              <a:t>name.name</a:t>
            </a:r>
            <a:r>
              <a:rPr lang="en-US" sz="2400" dirty="0"/>
              <a:t> = </a:t>
            </a:r>
            <a:r>
              <a:rPr lang="en-US" sz="2400" dirty="0" err="1"/>
              <a:t>genename</a:t>
            </a:r>
            <a:r>
              <a:rPr lang="en-US" sz="2400" dirty="0"/>
              <a:t>; return (chromosome); </a:t>
            </a:r>
          </a:p>
          <a:p>
            <a:pPr marL="0" indent="0">
              <a:buNone/>
            </a:pPr>
            <a:r>
              <a:rPr lang="en-US" sz="2400" dirty="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20825526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5700" y="0"/>
            <a:ext cx="73205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945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455</Words>
  <Application>Microsoft Macintosh PowerPoint</Application>
  <PresentationFormat>Widescreen</PresentationFormat>
  <Paragraphs>62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SQL Advanced Topics</vt:lpstr>
      <vt:lpstr>Outline</vt:lpstr>
      <vt:lpstr>Setting and Selecting variables</vt:lpstr>
      <vt:lpstr>SQL Routines</vt:lpstr>
      <vt:lpstr>PowerPoint Presentation</vt:lpstr>
      <vt:lpstr>Procedure Example</vt:lpstr>
      <vt:lpstr>PowerPoint Presentation</vt:lpstr>
      <vt:lpstr>Function Example</vt:lpstr>
      <vt:lpstr>PowerPoint Presentation</vt:lpstr>
      <vt:lpstr>To run the routines, simply click on execute</vt:lpstr>
      <vt:lpstr>Creating triggers</vt:lpstr>
      <vt:lpstr>Example use case of trigger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NoSQL – non SQL or non relational</vt:lpstr>
      <vt:lpstr>MongoDB (Document)</vt:lpstr>
      <vt:lpstr>PowerPoint Presentation</vt:lpstr>
      <vt:lpstr>Comparison Examples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Advanced Topics</dc:title>
  <dc:creator>Manpreet S. Katari</dc:creator>
  <cp:lastModifiedBy>Manpreet Katari</cp:lastModifiedBy>
  <cp:revision>7</cp:revision>
  <dcterms:created xsi:type="dcterms:W3CDTF">2016-03-10T17:24:36Z</dcterms:created>
  <dcterms:modified xsi:type="dcterms:W3CDTF">2018-03-06T23:20:14Z</dcterms:modified>
</cp:coreProperties>
</file>

<file path=docProps/thumbnail.jpeg>
</file>